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</p:embeddedFont>
    <p:embeddedFont>
      <p:font typeface="Open Sans Bold" panose="020B0606030504020204" pitchFamily="34" charset="0"/>
      <p:regular r:id="rId23"/>
      <p:bold r:id="rId24"/>
      <p:italic r:id="rId25"/>
    </p:embeddedFont>
    <p:embeddedFont>
      <p:font typeface="Roboto" panose="02000000000000000000" pitchFamily="2" charset="0"/>
      <p:regular r:id="rId26"/>
      <p:bold r:id="rId27"/>
      <p:italic r:id="rId28"/>
    </p:embeddedFont>
    <p:embeddedFont>
      <p:font typeface="Roboto Bold" panose="02000000000000000000" pitchFamily="2" charset="0"/>
      <p:regular r:id="rId29"/>
      <p:bold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7-year Airbnb veteran</a:t>
            </a:r>
          </a:p>
          <a:p>
            <a:pPr lvl="0"/>
            <a:r>
              <a:rPr lang="en-US"/>
              <a:t>CEO of Key Source Properties</a:t>
            </a:r>
          </a:p>
          <a:p>
            <a:pPr lvl="0"/>
            <a:r>
              <a:rPr lang="en-US"/>
              <a:t>Louisville Realtor</a:t>
            </a:r>
          </a:p>
          <a:p>
            <a:pPr lvl="0"/>
            <a:r>
              <a:rPr lang="en-US"/>
              <a:t>Partner at Six Degrees Real Estate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Short term rentals are defined by the City of Louisville as a contract on a property for 29 days or less.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Let's add the list of everything needed to stock a short term rental as a giveaway so we can give 2 things. </a:t>
            </a:r>
          </a:p>
          <a:p>
            <a:pPr lvl="0"/>
            <a:endParaRPr lang="en-US"/>
          </a:p>
          <a:p>
            <a:pPr lvl="0"/>
            <a:r>
              <a:rPr lang="en-US"/>
              <a:t>Let's add a QR code to the page so people can scan the screen with their phones.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590" b="26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53707" y="4277517"/>
            <a:ext cx="13780586" cy="4492367"/>
            <a:chOff x="0" y="-114300"/>
            <a:chExt cx="18374115" cy="5989823"/>
          </a:xfrm>
        </p:grpSpPr>
        <p:grpSp>
          <p:nvGrpSpPr>
            <p:cNvPr id="3" name="Group 3"/>
            <p:cNvGrpSpPr/>
            <p:nvPr/>
          </p:nvGrpSpPr>
          <p:grpSpPr>
            <a:xfrm>
              <a:off x="5024446" y="4654792"/>
              <a:ext cx="8325224" cy="1220731"/>
              <a:chOff x="0" y="0"/>
              <a:chExt cx="21201500" cy="310878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01500" cy="3108784"/>
              </a:xfrm>
              <a:custGeom>
                <a:avLst/>
                <a:gdLst/>
                <a:ahLst/>
                <a:cxnLst/>
                <a:rect l="l" t="t" r="r" b="b"/>
                <a:pathLst>
                  <a:path w="21201500" h="3108784">
                    <a:moveTo>
                      <a:pt x="20975441" y="0"/>
                    </a:moveTo>
                    <a:lnTo>
                      <a:pt x="0" y="0"/>
                    </a:lnTo>
                    <a:lnTo>
                      <a:pt x="0" y="3108784"/>
                    </a:lnTo>
                    <a:lnTo>
                      <a:pt x="21201500" y="3108784"/>
                    </a:lnTo>
                    <a:lnTo>
                      <a:pt x="21201500" y="0"/>
                    </a:lnTo>
                    <a:lnTo>
                      <a:pt x="20975439" y="0"/>
                    </a:lnTo>
                    <a:close/>
                    <a:moveTo>
                      <a:pt x="20975441" y="2882724"/>
                    </a:moveTo>
                    <a:lnTo>
                      <a:pt x="228600" y="2882724"/>
                    </a:lnTo>
                    <a:lnTo>
                      <a:pt x="228600" y="228600"/>
                    </a:lnTo>
                    <a:lnTo>
                      <a:pt x="20975441" y="228600"/>
                    </a:lnTo>
                    <a:lnTo>
                      <a:pt x="20975441" y="2882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351545" y="4967372"/>
              <a:ext cx="7671025" cy="558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9"/>
                </a:lnSpc>
              </a:pPr>
              <a:r>
                <a:rPr lang="en-US" sz="2600" spc="1470" dirty="0">
                  <a:solidFill>
                    <a:srgbClr val="FFFFFF"/>
                  </a:solidFill>
                  <a:latin typeface="Roboto"/>
                </a:rPr>
                <a:t>JONATHAN KLUNK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14300"/>
              <a:ext cx="18374115" cy="3833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96"/>
                </a:lnSpc>
              </a:pPr>
              <a:r>
                <a:rPr lang="en-US" sz="7848" spc="78">
                  <a:solidFill>
                    <a:srgbClr val="FFFFFF"/>
                  </a:solidFill>
                  <a:latin typeface="Open Sans"/>
                </a:rPr>
                <a:t>START EARNING MORE WITH</a:t>
              </a:r>
            </a:p>
            <a:p>
              <a:pPr algn="ctr">
                <a:lnSpc>
                  <a:spcPts val="12682"/>
                </a:lnSpc>
              </a:pPr>
              <a:r>
                <a:rPr lang="en-US" sz="9394" spc="93">
                  <a:solidFill>
                    <a:srgbClr val="FFFFFF"/>
                  </a:solidFill>
                  <a:latin typeface="Open Sans Bold"/>
                </a:rPr>
                <a:t>AIRBNB IN LOUISVILLE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25688" y="1288444"/>
            <a:ext cx="2236624" cy="23543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15531" y="1211960"/>
            <a:ext cx="684201" cy="7602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13894" y="1228176"/>
            <a:ext cx="756297" cy="7440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30064" y="5143500"/>
            <a:ext cx="1034547" cy="11079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15531" y="5301998"/>
            <a:ext cx="986443" cy="9494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13894" y="5436551"/>
            <a:ext cx="1063488" cy="81489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15935" y="1028700"/>
            <a:ext cx="4329505" cy="3239772"/>
            <a:chOff x="0" y="0"/>
            <a:chExt cx="5772673" cy="4319696"/>
          </a:xfrm>
        </p:grpSpPr>
        <p:sp>
          <p:nvSpPr>
            <p:cNvPr id="8" name="TextBox 8"/>
            <p:cNvSpPr txBox="1"/>
            <p:nvPr/>
          </p:nvSpPr>
          <p:spPr>
            <a:xfrm>
              <a:off x="0" y="3848165"/>
              <a:ext cx="5772673" cy="471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5772673" cy="2312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0"/>
                </a:lnSpc>
              </a:pPr>
              <a:r>
                <a:rPr lang="en-US" sz="6090" spc="60">
                  <a:solidFill>
                    <a:srgbClr val="000000"/>
                  </a:solidFill>
                  <a:latin typeface="Open Sans Bold"/>
                </a:rPr>
                <a:t>What does a host do?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815531" y="2365463"/>
            <a:ext cx="3315376" cy="163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spc="36">
                <a:solidFill>
                  <a:srgbClr val="000000"/>
                </a:solidFill>
                <a:latin typeface="Open Sans Bold"/>
              </a:rPr>
              <a:t>Adjust calendar rates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13894" y="6677907"/>
            <a:ext cx="3315376" cy="109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600" spc="36">
                <a:solidFill>
                  <a:srgbClr val="000000"/>
                </a:solidFill>
                <a:latin typeface="Open Sans Bold"/>
              </a:rPr>
              <a:t>Emergency</a:t>
            </a:r>
          </a:p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599" spc="35">
                <a:solidFill>
                  <a:srgbClr val="000000"/>
                </a:solidFill>
                <a:latin typeface="Open Sans Bold"/>
              </a:rPr>
              <a:t>response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30064" y="6564174"/>
            <a:ext cx="3315376" cy="109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spc="36">
                <a:solidFill>
                  <a:srgbClr val="000000"/>
                </a:solidFill>
                <a:latin typeface="Open Sans Bold"/>
              </a:rPr>
              <a:t>Cleaning and linens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13894" y="2359287"/>
            <a:ext cx="3673041" cy="109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spc="36">
                <a:solidFill>
                  <a:srgbClr val="000000"/>
                </a:solidFill>
                <a:latin typeface="Open Sans Bold"/>
              </a:rPr>
              <a:t>Guest communication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64409" y="7666289"/>
            <a:ext cx="3122982" cy="170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71"/>
              </a:lnSpc>
            </a:pPr>
            <a:r>
              <a:rPr lang="en-US" sz="11956" spc="119">
                <a:solidFill>
                  <a:srgbClr val="000000">
                    <a:alpha val="9804"/>
                  </a:srgbClr>
                </a:solidFill>
                <a:latin typeface="Open Sans Bold"/>
              </a:rPr>
              <a:t>09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15531" y="6564174"/>
            <a:ext cx="3315376" cy="109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600" spc="36">
                <a:solidFill>
                  <a:srgbClr val="000000"/>
                </a:solidFill>
                <a:latin typeface="Open Sans Bold"/>
              </a:rPr>
              <a:t>Provide</a:t>
            </a:r>
          </a:p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599" spc="35">
                <a:solidFill>
                  <a:srgbClr val="000000"/>
                </a:solidFill>
                <a:latin typeface="Open Sans Bold"/>
              </a:rPr>
              <a:t>inventory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02153" y="688180"/>
            <a:ext cx="6020436" cy="301021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14533" y="1121457"/>
            <a:ext cx="6905734" cy="1719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0"/>
              </a:lnSpc>
            </a:pPr>
            <a:r>
              <a:rPr lang="en-US" sz="6090" spc="60">
                <a:solidFill>
                  <a:srgbClr val="000000"/>
                </a:solidFill>
                <a:latin typeface="Open Sans Bold"/>
              </a:rPr>
              <a:t>How to become a Superhost.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33475"/>
            <a:ext cx="3122982" cy="170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71"/>
              </a:lnSpc>
            </a:pPr>
            <a:r>
              <a:rPr lang="en-US" sz="11956" spc="119">
                <a:solidFill>
                  <a:srgbClr val="000000">
                    <a:alpha val="9804"/>
                  </a:srgbClr>
                </a:solidFill>
                <a:latin typeface="Open Sans Bold"/>
              </a:rPr>
              <a:t>10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856743" y="4213014"/>
            <a:ext cx="6639034" cy="1869223"/>
            <a:chOff x="0" y="0"/>
            <a:chExt cx="8852045" cy="2492297"/>
          </a:xfrm>
        </p:grpSpPr>
        <p:sp>
          <p:nvSpPr>
            <p:cNvPr id="6" name="TextBox 6"/>
            <p:cNvSpPr txBox="1"/>
            <p:nvPr/>
          </p:nvSpPr>
          <p:spPr>
            <a:xfrm>
              <a:off x="0" y="1030714"/>
              <a:ext cx="8369445" cy="146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Roboto"/>
                </a:rPr>
                <a:t>Making zero cancellations – except under Airbnb's extenuating circumstances. This can be done by ensuring your booking calendar is always up to date.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852045" cy="607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000000"/>
                  </a:solidFill>
                  <a:latin typeface="Open Sans Bold"/>
                </a:rPr>
                <a:t>No Cancellations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92787" y="4213014"/>
            <a:ext cx="6639034" cy="1869223"/>
            <a:chOff x="0" y="0"/>
            <a:chExt cx="8852045" cy="2492297"/>
          </a:xfrm>
        </p:grpSpPr>
        <p:sp>
          <p:nvSpPr>
            <p:cNvPr id="9" name="TextBox 9"/>
            <p:cNvSpPr txBox="1"/>
            <p:nvPr/>
          </p:nvSpPr>
          <p:spPr>
            <a:xfrm>
              <a:off x="0" y="1030714"/>
              <a:ext cx="8369445" cy="146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Roboto"/>
                </a:rPr>
                <a:t>Superhosts must reply to at least 90% of messages received within 24 hours. One simple way to achieve this is by having the Airbnb app on your phone.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8852045" cy="607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000000"/>
                  </a:solidFill>
                  <a:latin typeface="Open Sans Bold"/>
                </a:rPr>
                <a:t>90+%</a:t>
              </a:r>
              <a:r>
                <a:rPr lang="en-US" sz="3000" u="none" spc="30">
                  <a:solidFill>
                    <a:srgbClr val="000000"/>
                  </a:solidFill>
                  <a:latin typeface="Open Sans Bold"/>
                </a:rPr>
                <a:t> Response Rate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92787" y="6891806"/>
            <a:ext cx="6639034" cy="1869223"/>
            <a:chOff x="0" y="0"/>
            <a:chExt cx="8852045" cy="249229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030714"/>
              <a:ext cx="8369445" cy="146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Roboto"/>
                </a:rPr>
                <a:t>Ensuring your listings are presented in the best light with high quality photography is a sure way to hit this goal. Seasonal pricing will also be key.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852045" cy="607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000000"/>
                  </a:solidFill>
                  <a:latin typeface="Open Sans Bold"/>
                </a:rPr>
                <a:t>H</a:t>
              </a:r>
              <a:r>
                <a:rPr lang="en-US" sz="3000" u="none" spc="30">
                  <a:solidFill>
                    <a:srgbClr val="000000"/>
                  </a:solidFill>
                  <a:latin typeface="Open Sans Bold"/>
                </a:rPr>
                <a:t>ost at Least 10 Guests Each Year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56743" y="6891806"/>
            <a:ext cx="6639034" cy="1869223"/>
            <a:chOff x="0" y="0"/>
            <a:chExt cx="8852045" cy="249229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030714"/>
              <a:ext cx="8369445" cy="146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Roboto"/>
                </a:rPr>
                <a:t>Keeping a property rating of 4.8/5 may seem a feat, but it can be achieved through accuracy, communication, location and other key factors.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8852045" cy="607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000000"/>
                  </a:solidFill>
                  <a:latin typeface="Open Sans Bold"/>
                </a:rPr>
                <a:t>O</a:t>
              </a:r>
              <a:r>
                <a:rPr lang="en-US" sz="3000" u="none" spc="30">
                  <a:solidFill>
                    <a:srgbClr val="000000"/>
                  </a:solidFill>
                  <a:latin typeface="Open Sans Bold"/>
                </a:rPr>
                <a:t>verall Rating of 4.8+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8115300" cy="8229600"/>
            <a:chOff x="0" y="0"/>
            <a:chExt cx="10820400" cy="10972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5713" b="15713"/>
            <a:stretch>
              <a:fillRect/>
            </a:stretch>
          </p:blipFill>
          <p:spPr>
            <a:xfrm>
              <a:off x="0" y="0"/>
              <a:ext cx="10820400" cy="494665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5713" b="15713"/>
            <a:stretch>
              <a:fillRect/>
            </a:stretch>
          </p:blipFill>
          <p:spPr>
            <a:xfrm>
              <a:off x="0" y="6026150"/>
              <a:ext cx="10820400" cy="494665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124966" y="6930781"/>
            <a:ext cx="6569801" cy="185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Roboto"/>
              </a:rPr>
              <a:t>For a percentage of the gross revenue, you can reap the rewards of a short term rental property without dealing with the responsibility of booking, inventory, cleaning, and more. Louisville offers a number of STR Management options.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24966" y="3885270"/>
            <a:ext cx="7134334" cy="2573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0"/>
              </a:lnSpc>
            </a:pPr>
            <a:r>
              <a:rPr lang="en-US" sz="6090" spc="60">
                <a:solidFill>
                  <a:srgbClr val="000000"/>
                </a:solidFill>
                <a:latin typeface="Open Sans Bold"/>
              </a:rPr>
              <a:t>Short Term Rental Management.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24966" y="828675"/>
            <a:ext cx="3122982" cy="170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71"/>
              </a:lnSpc>
            </a:pPr>
            <a:r>
              <a:rPr lang="en-US" sz="11956" spc="119">
                <a:solidFill>
                  <a:srgbClr val="000000">
                    <a:alpha val="9804"/>
                  </a:srgbClr>
                </a:solidFill>
                <a:latin typeface="Open Sans Bold"/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42538" y="1254376"/>
            <a:ext cx="9016762" cy="7778248"/>
            <a:chOff x="0" y="0"/>
            <a:chExt cx="12022349" cy="103709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7906" r="7906"/>
            <a:stretch>
              <a:fillRect/>
            </a:stretch>
          </p:blipFill>
          <p:spPr>
            <a:xfrm>
              <a:off x="0" y="0"/>
              <a:ext cx="5820674" cy="1037099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7639" r="38077"/>
            <a:stretch>
              <a:fillRect/>
            </a:stretch>
          </p:blipFill>
          <p:spPr>
            <a:xfrm>
              <a:off x="6201674" y="0"/>
              <a:ext cx="5820674" cy="499499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l="11156" r="11156"/>
            <a:stretch>
              <a:fillRect/>
            </a:stretch>
          </p:blipFill>
          <p:spPr>
            <a:xfrm>
              <a:off x="6201674" y="5375998"/>
              <a:ext cx="5820674" cy="4994998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06501" y="1279859"/>
            <a:ext cx="1561491" cy="156149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312128"/>
            <a:ext cx="5758546" cy="1719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0"/>
              </a:lnSpc>
            </a:pPr>
            <a:r>
              <a:rPr lang="en-US" sz="6090" spc="60">
                <a:solidFill>
                  <a:srgbClr val="000000"/>
                </a:solidFill>
                <a:latin typeface="Open Sans Bold"/>
              </a:rPr>
              <a:t>A gift from me to you.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33475"/>
            <a:ext cx="3122982" cy="170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71"/>
              </a:lnSpc>
            </a:pPr>
            <a:r>
              <a:rPr lang="en-US" sz="11956" spc="119">
                <a:solidFill>
                  <a:srgbClr val="000000">
                    <a:alpha val="9804"/>
                  </a:srgbClr>
                </a:solidFill>
                <a:latin typeface="Open Sans Bold"/>
              </a:rPr>
              <a:t>12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830127"/>
            <a:ext cx="6473188" cy="1798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1"/>
              </a:lnSpc>
            </a:pPr>
            <a:r>
              <a:rPr lang="en-US" sz="3190" spc="31">
                <a:solidFill>
                  <a:srgbClr val="000000"/>
                </a:solidFill>
                <a:latin typeface="Open Sans Bold"/>
              </a:rPr>
              <a:t>Visit gokeysource.com/airbnb</a:t>
            </a:r>
          </a:p>
          <a:p>
            <a:pPr>
              <a:lnSpc>
                <a:spcPts val="3541"/>
              </a:lnSpc>
            </a:pPr>
            <a:endParaRPr lang="en-US" sz="3190" spc="31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541"/>
              </a:lnSpc>
            </a:pPr>
            <a:r>
              <a:rPr lang="en-US" sz="3190" spc="31">
                <a:solidFill>
                  <a:srgbClr val="000000"/>
                </a:solidFill>
                <a:latin typeface="Open Sans"/>
              </a:rPr>
              <a:t>For your FREE Zoning Guide &amp; Airbnb Setup Checklist.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2199" r="10184" b="12323"/>
          <a:stretch>
            <a:fillRect/>
          </a:stretch>
        </p:blipFill>
        <p:spPr>
          <a:xfrm>
            <a:off x="10724745" y="1028700"/>
            <a:ext cx="6534555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6106655"/>
            <a:ext cx="8958866" cy="292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 Bold"/>
              </a:rPr>
              <a:t>CEO of Louisville Short Term Rentals (formerly Key Source Properties)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</a:rPr>
              <a:t>Louisville's #1 Short Term Rental Management Company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</a:rPr>
              <a:t>$3+ million in Revenue - 2019</a:t>
            </a:r>
          </a:p>
          <a:p>
            <a:pPr>
              <a:lnSpc>
                <a:spcPts val="3359"/>
              </a:lnSpc>
            </a:pPr>
            <a:endParaRPr lang="en-US" sz="2399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 Bold"/>
              </a:rPr>
              <a:t>Realtor &amp; Founding Partner 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</a:rPr>
              <a:t>Six Degrees Real Estate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650770"/>
            <a:ext cx="7134334" cy="1719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0"/>
              </a:lnSpc>
            </a:pPr>
            <a:r>
              <a:rPr lang="en-US" sz="6090" spc="60">
                <a:solidFill>
                  <a:srgbClr val="000000"/>
                </a:solidFill>
                <a:latin typeface="Open Sans Bold"/>
              </a:rPr>
              <a:t>Who is Jonathan Klunk?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33475"/>
            <a:ext cx="3122982" cy="170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71"/>
              </a:lnSpc>
            </a:pPr>
            <a:r>
              <a:rPr lang="en-US" sz="11956" spc="119">
                <a:solidFill>
                  <a:srgbClr val="000000">
                    <a:alpha val="9804"/>
                  </a:srgbClr>
                </a:solidFill>
                <a:latin typeface="Open Sans Bold"/>
              </a:rPr>
              <a:t>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979" y="6184966"/>
            <a:ext cx="6487611" cy="1972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3"/>
              </a:lnSpc>
            </a:pPr>
            <a:r>
              <a:rPr lang="en-US" sz="2231">
                <a:solidFill>
                  <a:srgbClr val="000000"/>
                </a:solidFill>
                <a:latin typeface="Roboto"/>
              </a:rPr>
              <a:t>Short term rentals are the future of travel. </a:t>
            </a:r>
          </a:p>
          <a:p>
            <a:pPr>
              <a:lnSpc>
                <a:spcPts val="3123"/>
              </a:lnSpc>
            </a:pPr>
            <a:r>
              <a:rPr lang="en-US" sz="2231">
                <a:solidFill>
                  <a:srgbClr val="000000"/>
                </a:solidFill>
                <a:latin typeface="Roboto"/>
              </a:rPr>
              <a:t>People can work from anywhere. </a:t>
            </a:r>
          </a:p>
          <a:p>
            <a:pPr>
              <a:lnSpc>
                <a:spcPts val="3123"/>
              </a:lnSpc>
            </a:pPr>
            <a:endParaRPr lang="en-US" sz="2231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3123"/>
              </a:lnSpc>
            </a:pPr>
            <a:r>
              <a:rPr lang="en-US" sz="2231">
                <a:solidFill>
                  <a:srgbClr val="000000"/>
                </a:solidFill>
                <a:latin typeface="Roboto"/>
              </a:rPr>
              <a:t>Furnished accommodations are growing in popularity and use case.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57979" y="4112493"/>
            <a:ext cx="8285593" cy="1831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83"/>
              </a:lnSpc>
            </a:pPr>
            <a:r>
              <a:rPr lang="en-US" sz="6471" spc="64">
                <a:solidFill>
                  <a:srgbClr val="000000"/>
                </a:solidFill>
                <a:latin typeface="Open Sans Bold"/>
              </a:rPr>
              <a:t>Why is Airbnb so hot?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057979" y="2527957"/>
            <a:ext cx="4002957" cy="808447"/>
            <a:chOff x="0" y="0"/>
            <a:chExt cx="5337276" cy="107792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876549" cy="1077929"/>
              <a:chOff x="0" y="0"/>
              <a:chExt cx="17328226" cy="38302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328226" cy="3830290"/>
              </a:xfrm>
              <a:custGeom>
                <a:avLst/>
                <a:gdLst/>
                <a:ahLst/>
                <a:cxnLst/>
                <a:rect l="l" t="t" r="r" b="b"/>
                <a:pathLst>
                  <a:path w="17328226" h="3830290">
                    <a:moveTo>
                      <a:pt x="17102165" y="0"/>
                    </a:moveTo>
                    <a:lnTo>
                      <a:pt x="0" y="0"/>
                    </a:lnTo>
                    <a:lnTo>
                      <a:pt x="0" y="3830290"/>
                    </a:lnTo>
                    <a:lnTo>
                      <a:pt x="17328226" y="3830290"/>
                    </a:lnTo>
                    <a:lnTo>
                      <a:pt x="17328226" y="0"/>
                    </a:lnTo>
                    <a:lnTo>
                      <a:pt x="17102165" y="0"/>
                    </a:lnTo>
                    <a:close/>
                    <a:moveTo>
                      <a:pt x="17102165" y="3604230"/>
                    </a:moveTo>
                    <a:lnTo>
                      <a:pt x="228600" y="3604230"/>
                    </a:lnTo>
                    <a:lnTo>
                      <a:pt x="228600" y="228600"/>
                    </a:lnTo>
                    <a:lnTo>
                      <a:pt x="17102165" y="228600"/>
                    </a:lnTo>
                    <a:lnTo>
                      <a:pt x="17102165" y="36042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48745" y="258617"/>
              <a:ext cx="4888531" cy="539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1"/>
                </a:lnSpc>
                <a:spcBef>
                  <a:spcPct val="0"/>
                </a:spcBef>
              </a:pPr>
              <a:r>
                <a:rPr lang="en-US" sz="2393" spc="311">
                  <a:solidFill>
                    <a:srgbClr val="000000"/>
                  </a:solidFill>
                  <a:latin typeface="Roboto Bold"/>
                </a:rPr>
                <a:t>MARKET STATUS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468" r="3468"/>
          <a:stretch>
            <a:fillRect/>
          </a:stretch>
        </p:blipFill>
        <p:spPr>
          <a:xfrm>
            <a:off x="12153495" y="1028700"/>
            <a:ext cx="5105805" cy="82296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165018" y="7550425"/>
            <a:ext cx="3122982" cy="170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71"/>
              </a:lnSpc>
            </a:pPr>
            <a:r>
              <a:rPr lang="en-US" sz="11956" spc="119">
                <a:solidFill>
                  <a:srgbClr val="000000">
                    <a:alpha val="45882"/>
                  </a:srgbClr>
                </a:solidFill>
                <a:latin typeface="Open Sans Bold"/>
              </a:rPr>
              <a:t>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4491" y="3207827"/>
            <a:ext cx="7358138" cy="1719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0"/>
              </a:lnSpc>
            </a:pPr>
            <a:r>
              <a:rPr lang="en-US" sz="6090" spc="60">
                <a:solidFill>
                  <a:srgbClr val="000000"/>
                </a:solidFill>
                <a:latin typeface="Open Sans Bold"/>
              </a:rPr>
              <a:t>Where is the industry going?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54491" y="1133475"/>
            <a:ext cx="3122982" cy="170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71"/>
              </a:lnSpc>
            </a:pPr>
            <a:r>
              <a:rPr lang="en-US" sz="11956" spc="119">
                <a:solidFill>
                  <a:srgbClr val="000000">
                    <a:alpha val="9804"/>
                  </a:srgbClr>
                </a:solidFill>
                <a:latin typeface="Open Sans Bold"/>
              </a:rPr>
              <a:t>03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16060" y="3451832"/>
            <a:ext cx="7420084" cy="333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Roboto"/>
              </a:rPr>
              <a:t>Thankfully, upward! The lingering effects from the pandemic suggest that guests will continue to opt for a more secluded accommodation option, rather than shared communal spaces such as hotels. </a:t>
            </a:r>
          </a:p>
          <a:p>
            <a:pPr algn="just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Roboto"/>
            </a:endParaRPr>
          </a:p>
          <a:p>
            <a:pPr algn="just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Roboto"/>
              </a:rPr>
              <a:t>For homeowners, the flexibility of Airbnb ownership means they are able to appeal to both short term renters (such as weekend getaways) and longer stays (such as monthly work trips).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8115300" cy="8229600"/>
            <a:chOff x="0" y="0"/>
            <a:chExt cx="10820400" cy="10972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14788" b="14788"/>
            <a:stretch>
              <a:fillRect/>
            </a:stretch>
          </p:blipFill>
          <p:spPr>
            <a:xfrm>
              <a:off x="0" y="0"/>
              <a:ext cx="10820400" cy="494665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15713" b="15713"/>
            <a:stretch>
              <a:fillRect/>
            </a:stretch>
          </p:blipFill>
          <p:spPr>
            <a:xfrm>
              <a:off x="0" y="6026150"/>
              <a:ext cx="10820400" cy="494665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124966" y="7036397"/>
            <a:ext cx="6637928" cy="2221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Roboto"/>
              </a:rPr>
              <a:t>Short-term rentals, also called vacation rentals, are typically furnished apartments, condos, or houses where renters can feel more at home. Short-term rentals can be more appealing than hotels because of the prices, furnishings, and amount of space they can often provide.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24966" y="4774024"/>
            <a:ext cx="7134334" cy="1719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0"/>
              </a:lnSpc>
            </a:pPr>
            <a:r>
              <a:rPr lang="en-US" sz="6090" spc="60">
                <a:solidFill>
                  <a:srgbClr val="000000"/>
                </a:solidFill>
                <a:latin typeface="Open Sans Bold"/>
              </a:rPr>
              <a:t>What is a Short Term Rental?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24966" y="828675"/>
            <a:ext cx="3122982" cy="170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71"/>
              </a:lnSpc>
            </a:pPr>
            <a:r>
              <a:rPr lang="en-US" sz="11956" spc="119">
                <a:solidFill>
                  <a:srgbClr val="000000">
                    <a:alpha val="9804"/>
                  </a:srgbClr>
                </a:solidFill>
                <a:latin typeface="Open Sans Bold"/>
              </a:rPr>
              <a:t>04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4374" y="1576041"/>
            <a:ext cx="3315376" cy="2163089"/>
            <a:chOff x="0" y="0"/>
            <a:chExt cx="4420502" cy="2884119"/>
          </a:xfrm>
        </p:grpSpPr>
        <p:sp>
          <p:nvSpPr>
            <p:cNvPr id="3" name="TextBox 3"/>
            <p:cNvSpPr txBox="1"/>
            <p:nvPr/>
          </p:nvSpPr>
          <p:spPr>
            <a:xfrm>
              <a:off x="0" y="1428473"/>
              <a:ext cx="4420502" cy="1455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  <a:spcBef>
                  <a:spcPct val="0"/>
                </a:spcBef>
              </a:pPr>
              <a:r>
                <a:rPr lang="en-US" sz="3600" spc="36">
                  <a:solidFill>
                    <a:srgbClr val="000000"/>
                  </a:solidFill>
                  <a:latin typeface="Open Sans Bold"/>
                </a:rPr>
                <a:t>Get licensed or registered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91143" cy="83774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14374" y="5558201"/>
            <a:ext cx="628312" cy="62831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382266" y="3468026"/>
            <a:ext cx="5343634" cy="4093488"/>
            <a:chOff x="0" y="0"/>
            <a:chExt cx="7124845" cy="5457984"/>
          </a:xfrm>
        </p:grpSpPr>
        <p:sp>
          <p:nvSpPr>
            <p:cNvPr id="7" name="TextBox 7"/>
            <p:cNvSpPr txBox="1"/>
            <p:nvPr/>
          </p:nvSpPr>
          <p:spPr>
            <a:xfrm>
              <a:off x="0" y="4986453"/>
              <a:ext cx="7124845" cy="471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7124845" cy="3450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0"/>
                </a:lnSpc>
              </a:pPr>
              <a:r>
                <a:rPr lang="en-US" sz="6090" spc="60">
                  <a:solidFill>
                    <a:srgbClr val="000000"/>
                  </a:solidFill>
                  <a:latin typeface="Open Sans Bold"/>
                </a:rPr>
                <a:t>How to start an Airbnb in Louisville?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56674" y="5401159"/>
            <a:ext cx="627872" cy="9423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6674" y="1462307"/>
            <a:ext cx="803369" cy="8033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56674" y="2647396"/>
            <a:ext cx="3315376" cy="109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spc="36">
                <a:solidFill>
                  <a:srgbClr val="000000"/>
                </a:solidFill>
                <a:latin typeface="Open Sans Bold"/>
              </a:rPr>
              <a:t>Find a property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6674" y="6769567"/>
            <a:ext cx="3315376" cy="109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spc="36">
                <a:solidFill>
                  <a:srgbClr val="000000"/>
                </a:solidFill>
                <a:latin typeface="Open Sans Bold"/>
              </a:rPr>
              <a:t>Furnish the property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14374" y="6769567"/>
            <a:ext cx="3315376" cy="109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spc="36">
                <a:solidFill>
                  <a:srgbClr val="000000"/>
                </a:solidFill>
                <a:latin typeface="Open Sans Bold"/>
              </a:rPr>
              <a:t>List it on STR sites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64409" y="7666289"/>
            <a:ext cx="3122982" cy="170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71"/>
              </a:lnSpc>
            </a:pPr>
            <a:r>
              <a:rPr lang="en-US" sz="11956" spc="119">
                <a:solidFill>
                  <a:srgbClr val="000000">
                    <a:alpha val="9804"/>
                  </a:srgbClr>
                </a:solidFill>
                <a:latin typeface="Open Sans Bold"/>
              </a:rPr>
              <a:t>05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8618" y="1039837"/>
            <a:ext cx="6905734" cy="4752736"/>
            <a:chOff x="0" y="0"/>
            <a:chExt cx="9207645" cy="6336981"/>
          </a:xfrm>
        </p:grpSpPr>
        <p:sp>
          <p:nvSpPr>
            <p:cNvPr id="3" name="TextBox 3"/>
            <p:cNvSpPr txBox="1"/>
            <p:nvPr/>
          </p:nvSpPr>
          <p:spPr>
            <a:xfrm>
              <a:off x="0" y="2886453"/>
              <a:ext cx="9207645" cy="3450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0"/>
                </a:lnSpc>
              </a:pPr>
              <a:r>
                <a:rPr lang="en-US" sz="6090" spc="60" dirty="0">
                  <a:solidFill>
                    <a:srgbClr val="000000"/>
                  </a:solidFill>
                  <a:latin typeface="Open Sans Bold"/>
                </a:rPr>
                <a:t>Louisville Short Term Rental Zoning.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4775"/>
              <a:ext cx="4163976" cy="2312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71"/>
                </a:lnSpc>
              </a:pPr>
              <a:r>
                <a:rPr lang="en-US" sz="11956" spc="119">
                  <a:solidFill>
                    <a:srgbClr val="000000">
                      <a:alpha val="9804"/>
                    </a:srgbClr>
                  </a:solidFill>
                  <a:latin typeface="Open Sans Bold"/>
                </a:rPr>
                <a:t>06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20266" y="1542070"/>
            <a:ext cx="6639034" cy="2240493"/>
            <a:chOff x="0" y="0"/>
            <a:chExt cx="8852045" cy="2987324"/>
          </a:xfrm>
        </p:grpSpPr>
        <p:sp>
          <p:nvSpPr>
            <p:cNvPr id="6" name="TextBox 6"/>
            <p:cNvSpPr txBox="1"/>
            <p:nvPr/>
          </p:nvSpPr>
          <p:spPr>
            <a:xfrm>
              <a:off x="0" y="1030714"/>
              <a:ext cx="8369445" cy="1956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Roboto"/>
                </a:rPr>
                <a:t>STRs are allowed in residentially-zoned SFRs. They will require a permit if the property is not your primary residence. Commercially-zoned SFRs only require annual registration.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852045" cy="607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000000"/>
                  </a:solidFill>
                  <a:latin typeface="Open Sans Bold"/>
                </a:rPr>
                <a:t>Single Family Residence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32298" y="4100175"/>
            <a:ext cx="6639034" cy="2611762"/>
            <a:chOff x="0" y="0"/>
            <a:chExt cx="8852045" cy="3482350"/>
          </a:xfrm>
        </p:grpSpPr>
        <p:sp>
          <p:nvSpPr>
            <p:cNvPr id="9" name="TextBox 9"/>
            <p:cNvSpPr txBox="1"/>
            <p:nvPr/>
          </p:nvSpPr>
          <p:spPr>
            <a:xfrm>
              <a:off x="0" y="1030714"/>
              <a:ext cx="8369445" cy="24516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 dirty="0">
                  <a:solidFill>
                    <a:srgbClr val="000000"/>
                  </a:solidFill>
                  <a:latin typeface="Roboto"/>
                </a:rPr>
                <a:t>A residentially-zoned duplex will require a permit, even if it is owner-occupied (2 dwelling units). STRs are not allowed in any capacity in residential multifamily properties (3+ units). Commercial zoned properties only require annual registration.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8852045" cy="607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000000"/>
                  </a:solidFill>
                  <a:latin typeface="Open Sans Bold"/>
                </a:rPr>
                <a:t>Duplex &amp; Multi-Family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20266" y="7222917"/>
            <a:ext cx="6639034" cy="1497953"/>
            <a:chOff x="0" y="0"/>
            <a:chExt cx="8852045" cy="199727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030714"/>
              <a:ext cx="8369445" cy="966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Roboto"/>
                </a:rPr>
                <a:t>STRs are allowed by right in almost all commercial zoning. Annual registration is required.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852045" cy="607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30" dirty="0">
                  <a:solidFill>
                    <a:srgbClr val="000000"/>
                  </a:solidFill>
                  <a:latin typeface="Open Sans Bold"/>
                </a:rPr>
                <a:t>Commercial Zoning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980636"/>
            <a:ext cx="6905734" cy="3899020"/>
            <a:chOff x="0" y="0"/>
            <a:chExt cx="9207645" cy="5198693"/>
          </a:xfrm>
        </p:grpSpPr>
        <p:sp>
          <p:nvSpPr>
            <p:cNvPr id="3" name="TextBox 3"/>
            <p:cNvSpPr txBox="1"/>
            <p:nvPr/>
          </p:nvSpPr>
          <p:spPr>
            <a:xfrm>
              <a:off x="0" y="2886453"/>
              <a:ext cx="9207645" cy="2312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0"/>
                </a:lnSpc>
              </a:pPr>
              <a:r>
                <a:rPr lang="en-US" sz="6090" spc="60" dirty="0">
                  <a:solidFill>
                    <a:srgbClr val="000000"/>
                  </a:solidFill>
                  <a:latin typeface="Open Sans Bold"/>
                </a:rPr>
                <a:t>Furnishing your</a:t>
              </a:r>
            </a:p>
            <a:p>
              <a:pPr>
                <a:lnSpc>
                  <a:spcPts val="6760"/>
                </a:lnSpc>
              </a:pPr>
              <a:r>
                <a:rPr lang="en-US" sz="6090" spc="60" dirty="0">
                  <a:solidFill>
                    <a:srgbClr val="000000"/>
                  </a:solidFill>
                  <a:latin typeface="Open Sans Bold"/>
                </a:rPr>
                <a:t>property.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4775"/>
              <a:ext cx="4163976" cy="2312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71"/>
                </a:lnSpc>
              </a:pPr>
              <a:r>
                <a:rPr lang="en-US" sz="11956" spc="119">
                  <a:solidFill>
                    <a:srgbClr val="000000">
                      <a:alpha val="9804"/>
                    </a:srgbClr>
                  </a:solidFill>
                  <a:latin typeface="Open Sans Bold"/>
                </a:rPr>
                <a:t>07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20266" y="1525971"/>
            <a:ext cx="6639034" cy="1869223"/>
            <a:chOff x="0" y="0"/>
            <a:chExt cx="8852045" cy="2492297"/>
          </a:xfrm>
        </p:grpSpPr>
        <p:sp>
          <p:nvSpPr>
            <p:cNvPr id="6" name="TextBox 6"/>
            <p:cNvSpPr txBox="1"/>
            <p:nvPr/>
          </p:nvSpPr>
          <p:spPr>
            <a:xfrm>
              <a:off x="0" y="1030714"/>
              <a:ext cx="8369445" cy="146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Roboto"/>
                </a:rPr>
                <a:t>Start a Pinterest board to collect ideas. Look for inspiration for other listings - local and outside. Consider naming your property and using a theme.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852045" cy="607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000000"/>
                  </a:solidFill>
                  <a:latin typeface="Open Sans Bold"/>
                </a:rPr>
                <a:t>Make an Impact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20266" y="4208888"/>
            <a:ext cx="6639034" cy="1869223"/>
            <a:chOff x="0" y="0"/>
            <a:chExt cx="8852045" cy="2492297"/>
          </a:xfrm>
        </p:grpSpPr>
        <p:sp>
          <p:nvSpPr>
            <p:cNvPr id="9" name="TextBox 9"/>
            <p:cNvSpPr txBox="1"/>
            <p:nvPr/>
          </p:nvSpPr>
          <p:spPr>
            <a:xfrm>
              <a:off x="0" y="1030714"/>
              <a:ext cx="8369445" cy="146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Roboto"/>
                </a:rPr>
                <a:t>Set a budget and stick to it. Invest in quality furniture where it counts (sofas and beds). Use local and online resources to furnish.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8852045" cy="607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000000"/>
                  </a:solidFill>
                  <a:latin typeface="Open Sans Bold"/>
                </a:rPr>
                <a:t>Do it Yourself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20266" y="6891806"/>
            <a:ext cx="6639034" cy="2240493"/>
            <a:chOff x="0" y="0"/>
            <a:chExt cx="8852045" cy="298732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030714"/>
              <a:ext cx="8369445" cy="1956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 dirty="0">
                  <a:solidFill>
                    <a:srgbClr val="000000"/>
                  </a:solidFill>
                  <a:latin typeface="Roboto"/>
                </a:rPr>
                <a:t>Interior designers can add value by charging an hourly fee to make selections for your property. Use your resources to find a local person who may be a good fit or use an online option.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852045" cy="607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000000"/>
                  </a:solidFill>
                  <a:latin typeface="Open Sans Bold"/>
                </a:rPr>
                <a:t>Hire a Designer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468114" cy="8229600"/>
            <a:chOff x="0" y="0"/>
            <a:chExt cx="12624152" cy="10972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6116" r="56644"/>
            <a:stretch>
              <a:fillRect/>
            </a:stretch>
          </p:blipFill>
          <p:spPr>
            <a:xfrm>
              <a:off x="0" y="0"/>
              <a:ext cx="6121576" cy="10972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1469" r="11469"/>
            <a:stretch>
              <a:fillRect/>
            </a:stretch>
          </p:blipFill>
          <p:spPr>
            <a:xfrm>
              <a:off x="6502576" y="0"/>
              <a:ext cx="6121576" cy="52959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11421" r="11421"/>
            <a:stretch>
              <a:fillRect/>
            </a:stretch>
          </p:blipFill>
          <p:spPr>
            <a:xfrm>
              <a:off x="6502576" y="5676900"/>
              <a:ext cx="6121576" cy="52959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1353800" y="878681"/>
            <a:ext cx="5734034" cy="4705051"/>
            <a:chOff x="0" y="104775"/>
            <a:chExt cx="7645378" cy="6273403"/>
          </a:xfrm>
        </p:grpSpPr>
        <p:sp>
          <p:nvSpPr>
            <p:cNvPr id="8" name="TextBox 8"/>
            <p:cNvSpPr txBox="1"/>
            <p:nvPr/>
          </p:nvSpPr>
          <p:spPr>
            <a:xfrm>
              <a:off x="0" y="5204224"/>
              <a:ext cx="7645378" cy="1173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0"/>
                </a:lnSpc>
              </a:pPr>
              <a:r>
                <a:rPr lang="en-US" sz="6090" spc="60" dirty="0">
                  <a:solidFill>
                    <a:srgbClr val="000000"/>
                  </a:solidFill>
                  <a:latin typeface="Open Sans Bold"/>
                </a:rPr>
                <a:t>Hosting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4775"/>
              <a:ext cx="4163976" cy="2312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71"/>
                </a:lnSpc>
              </a:pPr>
              <a:r>
                <a:rPr lang="en-US" sz="11956" spc="119">
                  <a:solidFill>
                    <a:srgbClr val="000000">
                      <a:alpha val="9804"/>
                    </a:srgbClr>
                  </a:solidFill>
                  <a:latin typeface="Open Sans Bold"/>
                </a:rPr>
                <a:t>08</a:t>
              </a: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B3F26AEA-8334-CB4F-BB24-26166BF857B3}"/>
              </a:ext>
            </a:extLst>
          </p:cNvPr>
          <p:cNvGrpSpPr/>
          <p:nvPr/>
        </p:nvGrpSpPr>
        <p:grpSpPr>
          <a:xfrm>
            <a:off x="11353800" y="6438900"/>
            <a:ext cx="5734034" cy="2605974"/>
            <a:chOff x="0" y="0"/>
            <a:chExt cx="8852045" cy="3474630"/>
          </a:xfrm>
        </p:grpSpPr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46766867-D943-5844-9F1C-990F783F28D9}"/>
                </a:ext>
              </a:extLst>
            </p:cNvPr>
            <p:cNvSpPr txBox="1"/>
            <p:nvPr/>
          </p:nvSpPr>
          <p:spPr>
            <a:xfrm>
              <a:off x="0" y="1030714"/>
              <a:ext cx="8369445" cy="244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 community is powered by hosts, who provide their guests with the unique opportunity to live like a local while traveling. Hosting is going to require you to wear quite a few hats, though. </a:t>
              </a:r>
              <a:endParaRPr lang="en-US" sz="21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2684E498-0EB8-A44B-92DA-F15AEF8D47E6}"/>
                </a:ext>
              </a:extLst>
            </p:cNvPr>
            <p:cNvSpPr txBox="1"/>
            <p:nvPr/>
          </p:nvSpPr>
          <p:spPr>
            <a:xfrm>
              <a:off x="0" y="0"/>
              <a:ext cx="8852045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30" dirty="0">
                  <a:solidFill>
                    <a:srgbClr val="000000"/>
                  </a:solidFill>
                  <a:latin typeface="Open Sans Bold"/>
                </a:rPr>
                <a:t>Do you have what it takes?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812</Words>
  <Application>Microsoft Macintosh PowerPoint</Application>
  <PresentationFormat>Custom</PresentationFormat>
  <Paragraphs>96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Open Sans Bold</vt:lpstr>
      <vt:lpstr>Open Sans</vt:lpstr>
      <vt:lpstr>Calibri</vt:lpstr>
      <vt:lpstr>Roboto</vt:lpstr>
      <vt:lpstr>Arial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Airbnb Presentation Template</dc:title>
  <cp:lastModifiedBy>Callum Southern</cp:lastModifiedBy>
  <cp:revision>3</cp:revision>
  <dcterms:created xsi:type="dcterms:W3CDTF">2006-08-16T00:00:00Z</dcterms:created>
  <dcterms:modified xsi:type="dcterms:W3CDTF">2021-06-07T20:12:17Z</dcterms:modified>
  <dc:identifier>DAEgWMQSOgA</dc:identifier>
</cp:coreProperties>
</file>